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05" r:id="rId2"/>
    <p:sldId id="409" r:id="rId3"/>
    <p:sldId id="399" r:id="rId4"/>
    <p:sldId id="421" r:id="rId5"/>
    <p:sldId id="435" r:id="rId6"/>
    <p:sldId id="368" r:id="rId7"/>
    <p:sldId id="374" r:id="rId8"/>
    <p:sldId id="429" r:id="rId9"/>
    <p:sldId id="431" r:id="rId10"/>
    <p:sldId id="432" r:id="rId11"/>
    <p:sldId id="456" r:id="rId12"/>
    <p:sldId id="461" r:id="rId13"/>
    <p:sldId id="457" r:id="rId14"/>
    <p:sldId id="42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E7E5FF"/>
    <a:srgbClr val="FFDE8B"/>
    <a:srgbClr val="FFFF00"/>
    <a:srgbClr val="33CC33"/>
    <a:srgbClr val="66FF33"/>
    <a:srgbClr val="00FF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68DDBC-7E5D-4EA6-AF77-3FBF18137A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C5444-E6D7-43BE-B10C-41BDA4ED157B}" type="slidenum">
              <a:rPr lang="en-US"/>
              <a:pPr/>
              <a:t>8</a:t>
            </a:fld>
            <a:endParaRPr lang="en-US"/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10DE2E-E4BE-4A02-83A6-38D8183C3CA4}" type="slidenum">
              <a:rPr lang="en-US" sz="1200"/>
              <a:pPr algn="r"/>
              <a:t>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50F5F-5BF4-4B70-A607-401EDDE5F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80F5E-5F66-426B-BE90-6180E3F25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F5850-3BF1-47F3-9F3B-92F59E087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9C0BA-1D67-4B2D-ABFA-43500995A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BED88-B219-4061-97C5-EEB7376B19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C2A59-D19A-4045-A80E-3749DF011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ABC41-1097-40D5-B9C6-17BA9541E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DB092-76A7-440E-B2C3-6DBE7A820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12D48-B353-4BDE-B2C2-D86CDEC479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6DF40-450A-47AD-BD27-7431FF146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18E42-4F41-4766-9B8F-A72839B81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3D76A5-7208-4B45-9797-24E2B2130E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54088"/>
            <a:ext cx="5159375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4495800"/>
            <a:ext cx="5943600" cy="10668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600" b="1" dirty="0" smtClean="0"/>
              <a:t> D A Kiefer</a:t>
            </a:r>
            <a:r>
              <a:rPr lang="en-US" sz="1600" dirty="0" smtClean="0"/>
              <a:t>, D P Harrison, M G Hinton, S </a:t>
            </a:r>
            <a:r>
              <a:rPr lang="en-US" sz="1600" dirty="0" err="1" smtClean="0"/>
              <a:t>Kohin</a:t>
            </a:r>
            <a:r>
              <a:rPr lang="en-US" sz="1600" dirty="0" smtClean="0"/>
              <a:t>, E M Armstrong, S Snyder, F J O’Brien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5" descr="Powerpoint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7963" y="5943600"/>
            <a:ext cx="985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2"/>
          <p:cNvPicPr>
            <a:picLocks noChangeAspect="1" noChangeArrowheads="1"/>
          </p:cNvPicPr>
          <p:nvPr/>
        </p:nvPicPr>
        <p:blipFill>
          <a:blip r:embed="rId4"/>
          <a:srcRect r="1350"/>
          <a:stretch>
            <a:fillRect/>
          </a:stretch>
        </p:blipFill>
        <p:spPr bwMode="auto">
          <a:xfrm>
            <a:off x="1466850" y="5943600"/>
            <a:ext cx="895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5"/>
          <a:srcRect t="8772" r="1851" b="12267"/>
          <a:stretch>
            <a:fillRect/>
          </a:stretch>
        </p:blipFill>
        <p:spPr bwMode="auto">
          <a:xfrm>
            <a:off x="4114800" y="6430963"/>
            <a:ext cx="2286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1875" y="6076950"/>
            <a:ext cx="7969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0" y="539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Pelagic Habitat Analysis Module (PHAM) for GIS Based </a:t>
            </a:r>
          </a:p>
          <a:p>
            <a:pPr algn="ctr"/>
            <a:r>
              <a:rPr lang="en-US" sz="2000" b="1"/>
              <a:t>Fisheries Decision Support</a:t>
            </a:r>
            <a:endParaRPr lang="en-AU" sz="2000"/>
          </a:p>
        </p:txBody>
      </p:sp>
      <p:pic>
        <p:nvPicPr>
          <p:cNvPr id="14345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880100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2"/>
          <p:cNvPicPr>
            <a:picLocks noChangeAspect="1"/>
          </p:cNvPicPr>
          <p:nvPr/>
        </p:nvPicPr>
        <p:blipFill>
          <a:blip r:embed="rId8"/>
          <a:srcRect l="5000" t="15500" r="5000" b="11000"/>
          <a:stretch>
            <a:fillRect/>
          </a:stretch>
        </p:blipFill>
        <p:spPr bwMode="auto">
          <a:xfrm>
            <a:off x="7778750" y="5867400"/>
            <a:ext cx="1212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3"/>
          <p:cNvPicPr>
            <a:picLocks noChangeAspect="1"/>
          </p:cNvPicPr>
          <p:nvPr/>
        </p:nvPicPr>
        <p:blipFill>
          <a:blip r:embed="rId9"/>
          <a:srcRect b="11024"/>
          <a:stretch>
            <a:fillRect/>
          </a:stretch>
        </p:blipFill>
        <p:spPr bwMode="auto">
          <a:xfrm>
            <a:off x="6773863" y="5943600"/>
            <a:ext cx="769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FitGHRSST.png"/>
          <p:cNvPicPr>
            <a:picLocks noChangeAspect="1"/>
          </p:cNvPicPr>
          <p:nvPr/>
        </p:nvPicPr>
        <p:blipFill>
          <a:blip r:embed="rId2"/>
          <a:srcRect l="5864" t="11111" r="7639" b="4443"/>
          <a:stretch>
            <a:fillRect/>
          </a:stretch>
        </p:blipFill>
        <p:spPr bwMode="auto">
          <a:xfrm>
            <a:off x="0" y="609600"/>
            <a:ext cx="46148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FitChl.png"/>
          <p:cNvPicPr>
            <a:picLocks noChangeAspect="1"/>
          </p:cNvPicPr>
          <p:nvPr/>
        </p:nvPicPr>
        <p:blipFill>
          <a:blip r:embed="rId3"/>
          <a:srcRect l="4211" t="13043" r="7602"/>
          <a:stretch>
            <a:fillRect/>
          </a:stretch>
        </p:blipFill>
        <p:spPr bwMode="auto">
          <a:xfrm>
            <a:off x="0" y="3552825"/>
            <a:ext cx="4572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CThresherLookupGHRSSTCh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642938"/>
            <a:ext cx="42672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CThresherGaussianGHRSSTCh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719513"/>
            <a:ext cx="390525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2209800" y="76200"/>
            <a:ext cx="4516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2D2D8A"/>
                </a:solidFill>
              </a:rPr>
              <a:t>Common Thresher Shark Habitat Mapping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14349" y="149423"/>
            <a:ext cx="8367301" cy="6022777"/>
            <a:chOff x="514350" y="149423"/>
            <a:chExt cx="7943850" cy="5717977"/>
          </a:xfrm>
        </p:grpSpPr>
        <p:pic>
          <p:nvPicPr>
            <p:cNvPr id="4" name="Picture 3" descr="CTPred2000-0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350" y="149423"/>
              <a:ext cx="1981200" cy="1584960"/>
            </a:xfrm>
            <a:prstGeom prst="rect">
              <a:avLst/>
            </a:prstGeom>
          </p:spPr>
        </p:pic>
        <p:pic>
          <p:nvPicPr>
            <p:cNvPr id="5" name="Picture 4" descr="CTPred2000-0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5550" y="149423"/>
              <a:ext cx="1981200" cy="1584960"/>
            </a:xfrm>
            <a:prstGeom prst="rect">
              <a:avLst/>
            </a:prstGeom>
          </p:spPr>
        </p:pic>
        <p:pic>
          <p:nvPicPr>
            <p:cNvPr id="6" name="Picture 5" descr="CTPred2000-0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6750" y="149423"/>
              <a:ext cx="1981200" cy="1584960"/>
            </a:xfrm>
            <a:prstGeom prst="rect">
              <a:avLst/>
            </a:prstGeom>
          </p:spPr>
        </p:pic>
        <p:pic>
          <p:nvPicPr>
            <p:cNvPr id="7" name="Picture 6" descr="CTPred2000-05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7950" y="149423"/>
              <a:ext cx="1981200" cy="1584960"/>
            </a:xfrm>
            <a:prstGeom prst="rect">
              <a:avLst/>
            </a:prstGeom>
          </p:spPr>
        </p:pic>
        <p:pic>
          <p:nvPicPr>
            <p:cNvPr id="8" name="Picture 7" descr="CTPred2000-07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76500" y="2054423"/>
              <a:ext cx="2000250" cy="1600200"/>
            </a:xfrm>
            <a:prstGeom prst="rect">
              <a:avLst/>
            </a:prstGeom>
          </p:spPr>
        </p:pic>
        <p:pic>
          <p:nvPicPr>
            <p:cNvPr id="9" name="Picture 8" descr="CTPred2000-08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57700" y="2054423"/>
              <a:ext cx="2000250" cy="1600200"/>
            </a:xfrm>
            <a:prstGeom prst="rect">
              <a:avLst/>
            </a:prstGeom>
          </p:spPr>
        </p:pic>
        <p:pic>
          <p:nvPicPr>
            <p:cNvPr id="10" name="Picture 9" descr="CTPred2000-09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8900" y="2054423"/>
              <a:ext cx="2000250" cy="1600200"/>
            </a:xfrm>
            <a:prstGeom prst="rect">
              <a:avLst/>
            </a:prstGeom>
          </p:spPr>
        </p:pic>
        <p:pic>
          <p:nvPicPr>
            <p:cNvPr id="11" name="Picture 10" descr="CTPred2000-10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4350" y="3959423"/>
              <a:ext cx="2000250" cy="1600200"/>
            </a:xfrm>
            <a:prstGeom prst="rect">
              <a:avLst/>
            </a:prstGeom>
          </p:spPr>
        </p:pic>
        <p:pic>
          <p:nvPicPr>
            <p:cNvPr id="12" name="Picture 11" descr="CTPred2000-11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76500" y="3959423"/>
              <a:ext cx="2000250" cy="1600200"/>
            </a:xfrm>
            <a:prstGeom prst="rect">
              <a:avLst/>
            </a:prstGeom>
          </p:spPr>
        </p:pic>
        <p:pic>
          <p:nvPicPr>
            <p:cNvPr id="13" name="Picture 12" descr="CTPred2000-06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4350" y="2054423"/>
              <a:ext cx="2000250" cy="1600200"/>
            </a:xfrm>
            <a:prstGeom prst="rect">
              <a:avLst/>
            </a:prstGeom>
          </p:spPr>
        </p:pic>
        <p:pic>
          <p:nvPicPr>
            <p:cNvPr id="14" name="Picture 13" descr="CTPred2000-12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76750" y="3959423"/>
              <a:ext cx="2000250" cy="1600200"/>
            </a:xfrm>
            <a:prstGeom prst="rect">
              <a:avLst/>
            </a:prstGeom>
          </p:spPr>
        </p:pic>
        <p:pic>
          <p:nvPicPr>
            <p:cNvPr id="15" name="Picture 14" descr="CTPred2000-13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57950" y="3959423"/>
              <a:ext cx="2000250" cy="16002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00150" y="1749623"/>
              <a:ext cx="458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JAN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7550" y="1749623"/>
              <a:ext cx="4523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FEB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43582" y="1749623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MAR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43750" y="1749623"/>
              <a:ext cx="479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APR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6350" y="3654623"/>
              <a:ext cx="5177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MAY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57550" y="3654623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JUN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38750" y="3654623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JUL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19950" y="3654623"/>
              <a:ext cx="5152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AUG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76350" y="5559623"/>
              <a:ext cx="4475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SEP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57550" y="5559623"/>
              <a:ext cx="488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OCT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38750" y="5559623"/>
              <a:ext cx="519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NOV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19950" y="5559623"/>
              <a:ext cx="4775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DEC</a:t>
              </a:r>
              <a:endParaRPr lang="en-US" sz="1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00200" y="6096000"/>
            <a:ext cx="5744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PHAM Common Thresher Shark Habitat Prediction for 2000</a:t>
            </a:r>
          </a:p>
          <a:p>
            <a:pPr algn="ctr"/>
            <a:r>
              <a:rPr lang="en-US" dirty="0"/>
              <a:t>b</a:t>
            </a:r>
            <a:r>
              <a:rPr lang="en-US" dirty="0" smtClean="0"/>
              <a:t>ased on chlorophyll and SST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~1\AppData\Local\Temp\XPgrpwise\monthly_habitat.warm.jpg"/>
          <p:cNvPicPr>
            <a:picLocks noChangeAspect="1" noChangeArrowheads="1"/>
          </p:cNvPicPr>
          <p:nvPr/>
        </p:nvPicPr>
        <p:blipFill>
          <a:blip r:embed="rId2"/>
          <a:srcRect l="3333" t="2222" b="2222"/>
          <a:stretch>
            <a:fillRect/>
          </a:stretch>
        </p:blipFill>
        <p:spPr bwMode="auto">
          <a:xfrm>
            <a:off x="152400" y="152400"/>
            <a:ext cx="4419600" cy="6553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1143000"/>
            <a:ext cx="426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Warm Years: 1998-2009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chemeClr val="bg1"/>
                </a:solidFill>
              </a:rPr>
              <a:t>The habitat scale is derived from a non‑linear and multidimensional combination of concurrent </a:t>
            </a:r>
            <a:r>
              <a:rPr lang="en-US" sz="1600" dirty="0" err="1" smtClean="0">
                <a:solidFill>
                  <a:schemeClr val="bg1"/>
                </a:solidFill>
              </a:rPr>
              <a:t>sea‑surface</a:t>
            </a:r>
            <a:r>
              <a:rPr lang="en-US" sz="1600" dirty="0" smtClean="0">
                <a:solidFill>
                  <a:schemeClr val="bg1"/>
                </a:solidFill>
              </a:rPr>
              <a:t> temperature, chlorophyll concentration and the gradient derived from </a:t>
            </a:r>
            <a:r>
              <a:rPr lang="en-US" sz="1600" dirty="0" err="1" smtClean="0">
                <a:solidFill>
                  <a:schemeClr val="bg1"/>
                </a:solidFill>
              </a:rPr>
              <a:t>sea‑surface</a:t>
            </a:r>
            <a:r>
              <a:rPr lang="en-US" sz="1600" dirty="0" smtClean="0">
                <a:solidFill>
                  <a:schemeClr val="bg1"/>
                </a:solidFill>
              </a:rPr>
              <a:t> height images.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The pattern described by the seasonal movement of the habitat explains the fisheries patterns of US and Canada and the migrations routes suggested in the 1940's.</a:t>
            </a:r>
          </a:p>
          <a:p>
            <a:endParaRPr lang="en-US" sz="1600" b="1" i="1" dirty="0" smtClean="0">
              <a:solidFill>
                <a:schemeClr val="bg1"/>
              </a:solidFill>
            </a:endParaRPr>
          </a:p>
          <a:p>
            <a:r>
              <a:rPr lang="en-US" sz="1600" b="1" i="1" dirty="0" smtClean="0">
                <a:solidFill>
                  <a:srgbClr val="FFFF00"/>
                </a:solidFill>
              </a:rPr>
              <a:t>Unpublished results kindly provided by </a:t>
            </a:r>
          </a:p>
          <a:p>
            <a:r>
              <a:rPr lang="en-US" sz="1600" b="1" i="1" dirty="0" smtClean="0">
                <a:solidFill>
                  <a:srgbClr val="FFFF00"/>
                </a:solidFill>
              </a:rPr>
              <a:t> Juan P. </a:t>
            </a:r>
            <a:r>
              <a:rPr lang="en-US" sz="1600" b="1" i="1" dirty="0" err="1" smtClean="0">
                <a:solidFill>
                  <a:srgbClr val="FFFF00"/>
                </a:solidFill>
              </a:rPr>
              <a:t>Zwolinski</a:t>
            </a:r>
            <a:r>
              <a:rPr lang="en-US" sz="1600" b="1" i="1" dirty="0" smtClean="0">
                <a:solidFill>
                  <a:srgbClr val="FFFF00"/>
                </a:solidFill>
              </a:rPr>
              <a:t>, Robert L. Emmett, and David A. </a:t>
            </a:r>
            <a:r>
              <a:rPr lang="en-US" sz="1600" b="1" i="1" dirty="0" err="1" smtClean="0">
                <a:solidFill>
                  <a:srgbClr val="FFFF00"/>
                </a:solidFill>
              </a:rPr>
              <a:t>Demer</a:t>
            </a:r>
            <a:r>
              <a:rPr lang="en-US" sz="1600" b="1" i="1" dirty="0" smtClean="0">
                <a:solidFill>
                  <a:srgbClr val="FFFF00"/>
                </a:solidFill>
              </a:rPr>
              <a:t> of  the Southwest Fisheries Science Center.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333399"/>
                </a:solidFill>
              </a:rPr>
              <a:t>Conclusions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001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600" dirty="0"/>
              <a:t>We have assembled a system that integrates satellite and model </a:t>
            </a:r>
            <a:r>
              <a:rPr lang="en-US" sz="1600" dirty="0" smtClean="0"/>
              <a:t>output </a:t>
            </a:r>
            <a:r>
              <a:rPr lang="en-US" sz="1600" dirty="0"/>
              <a:t>with fisheries data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/>
          </a:p>
          <a:p>
            <a:pPr marL="342900" indent="-342900">
              <a:buFont typeface="Arial" charset="0"/>
              <a:buChar char="•"/>
            </a:pPr>
            <a:r>
              <a:rPr lang="en-US" sz="1600" dirty="0"/>
              <a:t>We have developed tools that allow </a:t>
            </a:r>
            <a:r>
              <a:rPr lang="en-US" sz="1600" dirty="0" smtClean="0"/>
              <a:t>analysis </a:t>
            </a:r>
            <a:r>
              <a:rPr lang="en-US" sz="1600" dirty="0"/>
              <a:t>of the interaction between species and key environmental variables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/>
          </a:p>
          <a:p>
            <a:pPr marL="342900" indent="-342900">
              <a:buFont typeface="Arial" charset="0"/>
              <a:buChar char="•"/>
            </a:pPr>
            <a:r>
              <a:rPr lang="en-US" sz="1600" dirty="0"/>
              <a:t>Demonstrated the capacity to accurately map habitat of Thresher </a:t>
            </a:r>
            <a:r>
              <a:rPr lang="en-US" sz="1600" dirty="0" smtClean="0"/>
              <a:t>Sharks </a:t>
            </a:r>
            <a:r>
              <a:rPr lang="en-US" sz="1600" i="1" dirty="0" err="1" smtClean="0"/>
              <a:t>Alopias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vulpinus</a:t>
            </a:r>
            <a:r>
              <a:rPr lang="en-US" sz="1600" i="1" dirty="0" smtClean="0"/>
              <a:t> &amp; </a:t>
            </a:r>
            <a:r>
              <a:rPr lang="en-US" sz="1600" i="1" dirty="0" err="1" smtClean="0"/>
              <a:t>pelagicus</a:t>
            </a:r>
            <a:r>
              <a:rPr lang="en-US" sz="1600" dirty="0" smtClean="0"/>
              <a:t>.  Their seasonal migration along the California Current is at least partly driven by the seasonal migration of sardine, key prey of the sharks.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1600" i="1" dirty="0" smtClean="0"/>
              <a:t>If you are interested in using PHAM software (free) please contact kiefer@usc.edu. </a:t>
            </a:r>
            <a:endParaRPr lang="en-US" sz="1600" i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3505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Initial Tasks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for this Year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0" y="4114800"/>
            <a:ext cx="8001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Incorporate electronic tag tracks for </a:t>
            </a:r>
            <a:r>
              <a:rPr lang="en-US" sz="1600" dirty="0" err="1" smtClean="0"/>
              <a:t>Bigeye</a:t>
            </a:r>
            <a:r>
              <a:rPr lang="en-US" sz="1600" dirty="0" smtClean="0"/>
              <a:t> and Yellowfin tuna of the Eastern Pacific in order to define the 3 dimension of their habitat.</a:t>
            </a:r>
            <a:endParaRPr lang="en-US" sz="1600" dirty="0"/>
          </a:p>
          <a:p>
            <a:pPr marL="342900" indent="-342900">
              <a:buFont typeface="Arial" charset="0"/>
              <a:buChar char="•"/>
            </a:pPr>
            <a:endParaRPr lang="en-US" sz="1600" dirty="0"/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Apply PHAM tools to building a stock assessment model for thresher sharks that will be used by SWFSC to regulate coastal recreational and </a:t>
            </a:r>
            <a:r>
              <a:rPr lang="en-US" sz="1600" smtClean="0"/>
              <a:t>commercial fisheries. </a:t>
            </a:r>
            <a:endParaRPr lang="en-US" sz="1600" dirty="0"/>
          </a:p>
          <a:p>
            <a:pPr marL="342900" indent="-342900">
              <a:buFont typeface="Arial" charset="0"/>
              <a:buChar char="•"/>
            </a:pPr>
            <a:endParaRPr lang="en-US" sz="1600" dirty="0"/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Build interface between our EASy geographical Information System and R statistics program.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>
                <a:solidFill>
                  <a:schemeClr val="accent2"/>
                </a:solidFill>
              </a:rPr>
              <a:t>Pelagic Habitat Analysis Module (PHAM)</a:t>
            </a:r>
            <a:endParaRPr lang="en-US" sz="3200">
              <a:solidFill>
                <a:srgbClr val="2D2D8A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1371600"/>
            <a:ext cx="1676400" cy="838200"/>
          </a:xfrm>
          <a:prstGeom prst="rect">
            <a:avLst/>
          </a:prstGeom>
          <a:solidFill>
            <a:srgbClr val="FFDE8B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+mn-ea"/>
              </a:rPr>
              <a:t>Fisheries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+mn-ea"/>
              </a:rPr>
              <a:t>Catch/Survey </a:t>
            </a:r>
            <a:r>
              <a:rPr lang="en-US" dirty="0">
                <a:solidFill>
                  <a:srgbClr val="000000"/>
                </a:solidFill>
                <a:latin typeface="+mn-lt"/>
                <a:ea typeface="+mn-ea"/>
              </a:rPr>
              <a:t>Data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19400" y="1371600"/>
            <a:ext cx="1524000" cy="838200"/>
          </a:xfrm>
          <a:prstGeom prst="rect">
            <a:avLst/>
          </a:prstGeom>
          <a:solidFill>
            <a:srgbClr val="FFDE8B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+mn-ea"/>
              </a:rPr>
              <a:t>Tagging Data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1371600"/>
            <a:ext cx="1524000" cy="838200"/>
          </a:xfrm>
          <a:prstGeom prst="rect">
            <a:avLst/>
          </a:prstGeom>
          <a:solidFill>
            <a:srgbClr val="FFDE8B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+mn-ea"/>
              </a:rPr>
              <a:t>Satellite Imagery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781800" y="1371600"/>
            <a:ext cx="1524000" cy="838200"/>
          </a:xfrm>
          <a:prstGeom prst="rect">
            <a:avLst/>
          </a:prstGeom>
          <a:solidFill>
            <a:srgbClr val="FFDE8B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+mn-ea"/>
              </a:rPr>
              <a:t>Circulation 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9400" y="2895600"/>
            <a:ext cx="3505200" cy="18288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81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EASy GIS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PHAM Tools &amp; Statistics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3124200" y="3810000"/>
            <a:ext cx="2819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3314701" y="2552700"/>
            <a:ext cx="533400" cy="31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5400000">
            <a:off x="5296694" y="2551906"/>
            <a:ext cx="533400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5400000">
            <a:off x="1068388" y="2895600"/>
            <a:ext cx="10652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1600200" y="3427413"/>
            <a:ext cx="1143000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rot="5400000">
            <a:off x="7011988" y="2895600"/>
            <a:ext cx="10652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6400800" y="3427413"/>
            <a:ext cx="1143000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rot="10800000" flipV="1">
            <a:off x="2514600" y="4876800"/>
            <a:ext cx="992188" cy="762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066800" y="5791200"/>
            <a:ext cx="3276600" cy="533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Dynamic Maps of Habitat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876800" y="5791200"/>
            <a:ext cx="3276600" cy="6858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Data &amp; Results of Statistical Analysis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16200000" flipH="1">
            <a:off x="5791200" y="4876800"/>
            <a:ext cx="762000" cy="762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" name="TextBox 20"/>
          <p:cNvSpPr txBox="1"/>
          <p:nvPr/>
        </p:nvSpPr>
        <p:spPr>
          <a:xfrm>
            <a:off x="304800" y="3810000"/>
            <a:ext cx="16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visit runeasy.com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100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Tuna of the EPO</a:t>
            </a:r>
          </a:p>
          <a:p>
            <a:r>
              <a:rPr lang="en-US" sz="1800" dirty="0" smtClean="0"/>
              <a:t>Important Commercial Species ($2-3 B annual revenues Eastern Pacific)</a:t>
            </a:r>
          </a:p>
          <a:p>
            <a:r>
              <a:rPr lang="en-US" sz="1800" dirty="0" smtClean="0"/>
              <a:t>Stock assessment models only provide a reliable estimate of recruitment several years after the fact</a:t>
            </a:r>
          </a:p>
          <a:p>
            <a:r>
              <a:rPr lang="en-US" sz="1800" dirty="0" smtClean="0"/>
              <a:t>Very little (if any) environmental data used in stock assessment models</a:t>
            </a:r>
          </a:p>
          <a:p>
            <a:pPr>
              <a:buFontTx/>
              <a:buNone/>
            </a:pPr>
            <a:endParaRPr lang="en-US" sz="1800" b="1" dirty="0" smtClean="0">
              <a:solidFill>
                <a:srgbClr val="333399"/>
              </a:solidFill>
            </a:endParaRP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333399"/>
                </a:solidFill>
              </a:rPr>
              <a:t>Sharks of the California Current</a:t>
            </a:r>
          </a:p>
          <a:p>
            <a:r>
              <a:rPr lang="en-US" sz="1800" dirty="0" smtClean="0"/>
              <a:t>Stock assessment model for Thresher Sharks – Input from PHAM GAM</a:t>
            </a:r>
          </a:p>
          <a:p>
            <a:r>
              <a:rPr lang="en-US" sz="1800" dirty="0" smtClean="0"/>
              <a:t>By-catch Management – Where does habitat overlap commercial fishing?</a:t>
            </a:r>
          </a:p>
          <a:p>
            <a:r>
              <a:rPr lang="en-US" sz="1800" dirty="0" smtClean="0"/>
              <a:t>Distribution of pregnant females</a:t>
            </a: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457200" y="-1524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rgbClr val="2D2D8A"/>
                </a:solidFill>
              </a:rPr>
              <a:t>Improving Fisheries Management</a:t>
            </a:r>
          </a:p>
          <a:p>
            <a:pPr algn="ctr" eaLnBrk="0" hangingPunct="0"/>
            <a:endParaRPr lang="en-US" sz="1600">
              <a:solidFill>
                <a:srgbClr val="2D2D8A"/>
              </a:solidFill>
            </a:endParaRPr>
          </a:p>
          <a:p>
            <a:pPr algn="ctr" eaLnBrk="0" hangingPunct="0"/>
            <a:r>
              <a:rPr lang="en-US" sz="2000"/>
              <a:t>Stock Assessment / By-catch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528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1888" y="1905000"/>
            <a:ext cx="4179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5664200" y="4419600"/>
            <a:ext cx="325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Blue Shark (</a:t>
            </a:r>
            <a:r>
              <a:rPr lang="en-US" i="1"/>
              <a:t>Prionace glauca</a:t>
            </a:r>
            <a:r>
              <a:rPr lang="en-US"/>
              <a:t>), </a:t>
            </a:r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4648200" y="228600"/>
            <a:ext cx="362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Mako Shark (</a:t>
            </a:r>
            <a:r>
              <a:rPr lang="en-US" i="1"/>
              <a:t>Isurus oxyrhynchus</a:t>
            </a:r>
            <a:r>
              <a:rPr lang="en-US"/>
              <a:t>)</a:t>
            </a:r>
            <a:r>
              <a:rPr lang="en-AU"/>
              <a:t> </a:t>
            </a:r>
            <a:endParaRPr lang="en-US"/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304800" y="6248400"/>
            <a:ext cx="4765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Common Thresher  Shark (</a:t>
            </a:r>
            <a:r>
              <a:rPr lang="en-US" i="1"/>
              <a:t>Alopias vulpinus)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2205038"/>
            <a:ext cx="5791200" cy="838200"/>
          </a:xfrm>
        </p:spPr>
        <p:txBody>
          <a:bodyPr/>
          <a:lstStyle/>
          <a:p>
            <a:pPr eaLnBrk="1" hangingPunct="1"/>
            <a:r>
              <a:rPr lang="en-US" sz="1800" u="sng" smtClean="0">
                <a:solidFill>
                  <a:schemeClr val="accent2"/>
                </a:solidFill>
              </a:rPr>
              <a:t>Environmental Characteristics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9600" y="2886075"/>
            <a:ext cx="4114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600">
                <a:solidFill>
                  <a:schemeClr val="accent2"/>
                </a:solidFill>
              </a:rPr>
              <a:t>Satellite Imagery</a:t>
            </a:r>
          </a:p>
          <a:p>
            <a:pPr marL="342900" indent="-342900"/>
            <a:endParaRPr lang="en-US" sz="1600">
              <a:solidFill>
                <a:schemeClr val="accent2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Seawifs Chl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Modis Chl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Modis SST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GHRSST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AVHRR SST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AVISO SSH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Quickscatt Winds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NOAA Coastwatch Frontal Probability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NSA JPL Frontal Probability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EPTO Bathymetry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724400" y="2886075"/>
            <a:ext cx="4114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600">
                <a:solidFill>
                  <a:schemeClr val="accent2"/>
                </a:solidFill>
              </a:rPr>
              <a:t>NASA ECCO 2 Model</a:t>
            </a:r>
          </a:p>
          <a:p>
            <a:pPr marL="342900" indent="-342900"/>
            <a:endParaRPr lang="en-US" sz="1600">
              <a:solidFill>
                <a:schemeClr val="accent2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Mixed Layer Depth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SST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Temperature at Depth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SSH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Sea Surface Salinity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Currents</a:t>
            </a:r>
          </a:p>
          <a:p>
            <a:pPr marL="342900" indent="-342900">
              <a:buFont typeface="Arial" charset="0"/>
              <a:buChar char="•"/>
            </a:pPr>
            <a:endParaRPr lang="en-US" sz="1600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4800600" y="5024438"/>
            <a:ext cx="41148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600">
                <a:solidFill>
                  <a:schemeClr val="accent2"/>
                </a:solidFill>
              </a:rPr>
              <a:t>EASy Built In</a:t>
            </a:r>
          </a:p>
          <a:p>
            <a:pPr marL="342900" indent="-342900"/>
            <a:endParaRPr lang="en-US" sz="1600">
              <a:solidFill>
                <a:schemeClr val="accent2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Earth Magnetic Field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Longitude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Latitude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Month</a:t>
            </a:r>
          </a:p>
          <a:p>
            <a:pPr marL="342900" indent="-342900">
              <a:buFont typeface="Arial" charset="0"/>
              <a:buChar char="•"/>
            </a:pPr>
            <a:endParaRPr lang="en-US" sz="1600"/>
          </a:p>
          <a:p>
            <a:pPr marL="342900" indent="-342900">
              <a:buFont typeface="Arial" charset="0"/>
              <a:buChar char="•"/>
            </a:pPr>
            <a:endParaRPr lang="en-US" sz="160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1524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u="sng" kern="0" dirty="0">
                <a:solidFill>
                  <a:srgbClr val="2D2D8A"/>
                </a:solidFill>
                <a:latin typeface="+mj-lt"/>
                <a:cs typeface="ＭＳ Ｐゴシック" charset="-128"/>
              </a:rPr>
              <a:t>Fisheries Data</a:t>
            </a:r>
          </a:p>
        </p:txBody>
      </p:sp>
      <p:sp>
        <p:nvSpPr>
          <p:cNvPr id="1946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3124200" cy="1219200"/>
          </a:xfrm>
        </p:spPr>
        <p:txBody>
          <a:bodyPr/>
          <a:lstStyle/>
          <a:p>
            <a:r>
              <a:rPr lang="en-US" sz="1600" smtClean="0"/>
              <a:t>Survey Data</a:t>
            </a:r>
          </a:p>
          <a:p>
            <a:r>
              <a:rPr lang="en-US" sz="1600" smtClean="0"/>
              <a:t>Commercial Catch Data</a:t>
            </a:r>
          </a:p>
          <a:p>
            <a:r>
              <a:rPr lang="en-US" sz="1600" smtClean="0"/>
              <a:t>Vessel Logbook Data</a:t>
            </a:r>
          </a:p>
          <a:p>
            <a:r>
              <a:rPr lang="en-US" sz="1600" smtClean="0"/>
              <a:t>Recreational Fishing Data</a:t>
            </a:r>
          </a:p>
          <a:p>
            <a:r>
              <a:rPr lang="en-US" sz="1600" smtClean="0"/>
              <a:t>Tagging data (not yet)</a:t>
            </a:r>
          </a:p>
        </p:txBody>
      </p:sp>
      <p:pic>
        <p:nvPicPr>
          <p:cNvPr id="1946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"/>
            <a:ext cx="321853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FCI-CPS-YF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58738"/>
            <a:ext cx="47545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267200" y="3030538"/>
            <a:ext cx="7772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i="1"/>
              <a:t>Average catch per set (Purse Seine) for Yellowfin Tuna, IATTC 35 Yr Timeseries</a:t>
            </a:r>
            <a:endParaRPr lang="en-US" sz="1000"/>
          </a:p>
        </p:txBody>
      </p:sp>
      <p:pic>
        <p:nvPicPr>
          <p:cNvPr id="20484" name="Picture 3" descr="PO-TotalC-SpeciesPi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8738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" descr="Kohin CThresher Se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448050"/>
            <a:ext cx="4724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4267200" y="6396038"/>
            <a:ext cx="4876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i="1"/>
              <a:t>Average Catch Number by Sex – Common Thresher Shark, SWFSC</a:t>
            </a:r>
            <a:endParaRPr lang="en-US" sz="1000"/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228600" y="3030538"/>
            <a:ext cx="7772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i="1"/>
              <a:t>Average catch per set (Purse Seine) Tuna, IATTC 35yrs</a:t>
            </a:r>
            <a:endParaRPr lang="en-US" sz="1000"/>
          </a:p>
        </p:txBody>
      </p:sp>
      <p:pic>
        <p:nvPicPr>
          <p:cNvPr id="2048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550" y="3429000"/>
            <a:ext cx="39465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228600" y="6400800"/>
            <a:ext cx="3886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i="1"/>
              <a:t>Average Catch Market Squid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S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33400"/>
            <a:ext cx="43894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4800" y="3276600"/>
            <a:ext cx="281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/>
              <a:t>GHRSST Sea Surface Temperature</a:t>
            </a:r>
            <a:endParaRPr lang="en-US" sz="1200"/>
          </a:p>
        </p:txBody>
      </p:sp>
      <p:pic>
        <p:nvPicPr>
          <p:cNvPr id="21508" name="Picture 1" descr="ECCO-Curren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657600"/>
            <a:ext cx="43894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 descr="CWFront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638550"/>
            <a:ext cx="4419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" descr="Ch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8363" y="533400"/>
            <a:ext cx="43894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5105400" y="3276600"/>
            <a:ext cx="281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/>
              <a:t>SeaWiFS Chlorophyll</a:t>
            </a:r>
            <a:endParaRPr lang="en-US" sz="120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04800" y="6400800"/>
            <a:ext cx="358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/>
              <a:t>NOAA Coastwatch Frontal Probability</a:t>
            </a:r>
            <a:endParaRPr lang="en-US" sz="1200"/>
          </a:p>
        </p:txBody>
      </p:sp>
      <p:sp>
        <p:nvSpPr>
          <p:cNvPr id="21513" name="Text Box 4"/>
          <p:cNvSpPr txBox="1">
            <a:spLocks noChangeArrowheads="1"/>
          </p:cNvSpPr>
          <p:nvPr/>
        </p:nvSpPr>
        <p:spPr bwMode="auto">
          <a:xfrm>
            <a:off x="5105400" y="6400800"/>
            <a:ext cx="281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/>
              <a:t>NASA ECCO2 Ocean Currents</a:t>
            </a:r>
            <a:endParaRPr lang="en-US" sz="1200"/>
          </a:p>
        </p:txBody>
      </p:sp>
      <p:sp>
        <p:nvSpPr>
          <p:cNvPr id="21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609600"/>
          </a:xfrm>
        </p:spPr>
        <p:txBody>
          <a:bodyPr/>
          <a:lstStyle/>
          <a:p>
            <a:pPr eaLnBrk="1" hangingPunct="1"/>
            <a:r>
              <a:rPr lang="en-US" sz="1800" smtClean="0">
                <a:solidFill>
                  <a:srgbClr val="333399"/>
                </a:solidFill>
              </a:rPr>
              <a:t>Environmental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667000" y="5715000"/>
            <a:ext cx="5791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PHAM screen of habitat analysis interface, map of calculated spawning sites, and graphical results of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MakoCTGHRSST.png"/>
          <p:cNvPicPr>
            <a:picLocks noChangeAspect="1"/>
          </p:cNvPicPr>
          <p:nvPr/>
        </p:nvPicPr>
        <p:blipFill>
          <a:blip r:embed="rId2"/>
          <a:srcRect l="7813" t="13223" r="7813" b="3882"/>
          <a:stretch>
            <a:fillRect/>
          </a:stretch>
        </p:blipFill>
        <p:spPr bwMode="auto">
          <a:xfrm>
            <a:off x="0" y="612775"/>
            <a:ext cx="4584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MakoCTChl.png"/>
          <p:cNvPicPr>
            <a:picLocks noChangeAspect="1"/>
          </p:cNvPicPr>
          <p:nvPr/>
        </p:nvPicPr>
        <p:blipFill>
          <a:blip r:embed="rId3"/>
          <a:srcRect l="8333" t="12105" r="8333" b="4526"/>
          <a:stretch>
            <a:fillRect/>
          </a:stretch>
        </p:blipFill>
        <p:spPr bwMode="auto">
          <a:xfrm>
            <a:off x="4641850" y="612775"/>
            <a:ext cx="4502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MakoCTBathy.png"/>
          <p:cNvPicPr>
            <a:picLocks noChangeAspect="1"/>
          </p:cNvPicPr>
          <p:nvPr/>
        </p:nvPicPr>
        <p:blipFill>
          <a:blip r:embed="rId4"/>
          <a:srcRect l="8333" t="12105" r="8333" b="4526"/>
          <a:stretch>
            <a:fillRect/>
          </a:stretch>
        </p:blipFill>
        <p:spPr bwMode="auto">
          <a:xfrm>
            <a:off x="0" y="3787775"/>
            <a:ext cx="44958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MakoCTAviso.png"/>
          <p:cNvPicPr>
            <a:picLocks noChangeAspect="1"/>
          </p:cNvPicPr>
          <p:nvPr/>
        </p:nvPicPr>
        <p:blipFill>
          <a:blip r:embed="rId5"/>
          <a:srcRect l="8333" t="13368" r="8333" b="4526"/>
          <a:stretch>
            <a:fillRect/>
          </a:stretch>
        </p:blipFill>
        <p:spPr bwMode="auto">
          <a:xfrm>
            <a:off x="4619625" y="3889375"/>
            <a:ext cx="444817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2514600" y="76200"/>
            <a:ext cx="452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2D2D8A"/>
                </a:solidFill>
              </a:rPr>
              <a:t>Common Thresher &amp; Mako Shark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30816</TotalTime>
  <Words>572</Words>
  <Application>Microsoft Office PowerPoint</Application>
  <PresentationFormat>On-screen Show (4:3)</PresentationFormat>
  <Paragraphs>113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  D A Kiefer, D P Harrison, M G Hinton, S Kohin, E M Armstrong, S Snyder, F J O’Brien</vt:lpstr>
      <vt:lpstr>Slide 2</vt:lpstr>
      <vt:lpstr>Slide 3</vt:lpstr>
      <vt:lpstr>Slide 4</vt:lpstr>
      <vt:lpstr>Environmental Characteristics</vt:lpstr>
      <vt:lpstr>Slide 6</vt:lpstr>
      <vt:lpstr>Environmental Characteristics</vt:lpstr>
      <vt:lpstr>Slide 8</vt:lpstr>
      <vt:lpstr>Slide 9</vt:lpstr>
      <vt:lpstr>Slide 10</vt:lpstr>
      <vt:lpstr>Slide 11</vt:lpstr>
      <vt:lpstr>Slide 12</vt:lpstr>
      <vt:lpstr>Slide 13</vt:lpstr>
      <vt:lpstr>Conclusions</vt:lpstr>
    </vt:vector>
  </TitlesOfParts>
  <Company>Unversity of Southern California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 of PHAM Kiefer, Hinton, Edwards, Kohin</dc:title>
  <dc:creator>Dale Kiefer</dc:creator>
  <cp:lastModifiedBy> </cp:lastModifiedBy>
  <cp:revision>110</cp:revision>
  <dcterms:created xsi:type="dcterms:W3CDTF">2010-02-23T17:52:58Z</dcterms:created>
  <dcterms:modified xsi:type="dcterms:W3CDTF">2010-07-13T19:31:17Z</dcterms:modified>
</cp:coreProperties>
</file>